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845" r:id="rId3"/>
    <p:sldId id="846" r:id="rId4"/>
    <p:sldId id="854" r:id="rId5"/>
    <p:sldId id="1135" r:id="rId6"/>
    <p:sldId id="1137" r:id="rId7"/>
    <p:sldId id="1138" r:id="rId8"/>
    <p:sldId id="1139" r:id="rId9"/>
    <p:sldId id="1142" r:id="rId10"/>
    <p:sldId id="1143" r:id="rId11"/>
    <p:sldId id="1144" r:id="rId12"/>
    <p:sldId id="1134" r:id="rId13"/>
    <p:sldId id="1146" r:id="rId14"/>
    <p:sldId id="1147" r:id="rId15"/>
    <p:sldId id="1148" r:id="rId16"/>
    <p:sldId id="1149" r:id="rId17"/>
    <p:sldId id="1150" r:id="rId18"/>
    <p:sldId id="1151" r:id="rId19"/>
    <p:sldId id="1152" r:id="rId20"/>
    <p:sldId id="1153" r:id="rId21"/>
    <p:sldId id="1155" r:id="rId22"/>
    <p:sldId id="1156" r:id="rId23"/>
    <p:sldId id="1168" r:id="rId24"/>
    <p:sldId id="1158" r:id="rId25"/>
    <p:sldId id="1159" r:id="rId26"/>
    <p:sldId id="1160" r:id="rId27"/>
    <p:sldId id="1161" r:id="rId28"/>
    <p:sldId id="1162" r:id="rId29"/>
    <p:sldId id="1163" r:id="rId30"/>
    <p:sldId id="1164" r:id="rId31"/>
    <p:sldId id="1165" r:id="rId32"/>
    <p:sldId id="1166" r:id="rId33"/>
    <p:sldId id="1167" r:id="rId34"/>
    <p:sldId id="613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http://www.topwithcinnamon.com/2013/01/2-ingredient-healthy-pancakes-gluten-free-dairy-free.html</a:t>
            </a:r>
          </a:p>
          <a:p>
            <a:r>
              <a:rPr lang="en-US" dirty="0" smtClean="0"/>
              <a:t>http://i1.wp.com/www.topwithcinnamon.com/wp-content/uploads/2013/01/OMFGTHISISTHEBESTGIFIVEEVEREVEREVERMADEEE.gif?resize=654%2C800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55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2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1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5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6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3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2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7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0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38383"/>
            <a:ext cx="482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>
                <a:solidFill>
                  <a:prstClr val="black"/>
                </a:solidFill>
              </a:rPr>
              <a:pPr/>
              <a:t>11/16/2016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8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20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compute(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compute(intInput-1)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78273" y="2223874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You can see that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compute()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67405" y="3242822"/>
            <a:ext cx="2158737" cy="69758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0790" y="4935171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9565" y="5264328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This program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prints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32909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on.</a:t>
            </a:r>
          </a:p>
          <a:p>
            <a:pPr lvl="3"/>
            <a:endParaRPr lang="en-US" altLang="en-US" sz="16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A stack is an important computer science concept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help visualize, we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119714"/>
            <a:ext cx="7772400" cy="1470025"/>
          </a:xfrm>
        </p:spPr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pic>
        <p:nvPicPr>
          <p:cNvPr id="8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590800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www.topwithcinnamon.com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is like a bunch of lunch trays in a cafeteria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Push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 smtClean="0">
                <a:ea typeface="ヒラギノ角ゴ Pro W3"/>
              </a:rPr>
              <a:t>You </a:t>
            </a:r>
            <a:r>
              <a:rPr lang="en-US" altLang="en-US" dirty="0">
                <a:ea typeface="ヒラギノ角ゴ Pro W3"/>
              </a:rPr>
              <a:t>can push something onto the </a:t>
            </a:r>
            <a:r>
              <a:rPr lang="en-US" altLang="en-US" dirty="0" smtClean="0">
                <a:ea typeface="ヒラギノ角ゴ Pro W3"/>
              </a:rPr>
              <a:t>top of the stack</a:t>
            </a:r>
            <a:endParaRPr lang="en-US" altLang="en-US" dirty="0">
              <a:ea typeface="ヒラギノ角ゴ Pro W3"/>
            </a:endParaRP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Pop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</a:t>
            </a:r>
            <a:r>
              <a:rPr lang="en-US" altLang="en-US" dirty="0" smtClean="0">
                <a:ea typeface="ヒラギノ角ゴ Pro W3"/>
              </a:rPr>
              <a:t>ou </a:t>
            </a:r>
            <a:r>
              <a:rPr lang="en-US" altLang="en-US" dirty="0">
                <a:ea typeface="ヒラギノ角ゴ Pro W3"/>
              </a:rPr>
              <a:t>can pop something off the top of the </a:t>
            </a:r>
            <a:r>
              <a:rPr lang="en-US" altLang="en-US" dirty="0" smtClean="0">
                <a:ea typeface="ヒラギノ角ゴ Pro W3"/>
              </a:rPr>
              <a:t>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see an example stack in action.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8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The diagram below shows a stack over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time  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We perform two pushes and two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pops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271211" y="3554338"/>
            <a:ext cx="1247775" cy="2844801"/>
            <a:chOff x="1271211" y="3554338"/>
            <a:chExt cx="1247775" cy="284480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870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87086" y="5611739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2014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71211" y="5775252"/>
              <a:ext cx="12477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Empty Stack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30111" y="3554338"/>
            <a:ext cx="942975" cy="2844801"/>
            <a:chOff x="2630111" y="3554338"/>
            <a:chExt cx="942975" cy="284480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6459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6459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35730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630111" y="5775252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1: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Push “2”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58686" y="52974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49311" y="3554338"/>
            <a:ext cx="942975" cy="2844801"/>
            <a:chOff x="3849311" y="3554338"/>
            <a:chExt cx="942975" cy="284480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651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8651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849311" y="5775252"/>
              <a:ext cx="9429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2: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Push “8”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77886" y="52974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877886" y="49926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8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7922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68511" y="3543226"/>
            <a:ext cx="1219200" cy="2844801"/>
            <a:chOff x="5068511" y="3543226"/>
            <a:chExt cx="1219200" cy="2844801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084386" y="3543226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084386" y="5600627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5068511" y="5764139"/>
              <a:ext cx="12192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3: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Pop:  Gets 8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97086" y="5286302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6011486" y="3543226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76611" y="3554338"/>
            <a:ext cx="1219200" cy="2844801"/>
            <a:chOff x="6376611" y="3554338"/>
            <a:chExt cx="1219200" cy="2844801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63924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63924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73195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6376611" y="5775252"/>
              <a:ext cx="1219200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4: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Pop:  Gets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1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last </a:t>
            </a:r>
            <a:r>
              <a:rPr lang="en-US" b="1" i="1" dirty="0"/>
              <a:t>in, first </a:t>
            </a:r>
            <a:r>
              <a:rPr lang="en-US" b="1" i="1" dirty="0" smtClean="0"/>
              <a:t>out </a:t>
            </a:r>
            <a:r>
              <a:rPr lang="en-US" dirty="0" smtClean="0"/>
              <a:t>(</a:t>
            </a:r>
            <a:r>
              <a:rPr lang="en-US" dirty="0"/>
              <a:t>LIFO) </a:t>
            </a:r>
            <a:r>
              <a:rPr lang="en-US" dirty="0" smtClean="0"/>
              <a:t>data 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can store any type of data, but has only </a:t>
            </a:r>
            <a:r>
              <a:rPr lang="en-US" dirty="0"/>
              <a:t>two </a:t>
            </a:r>
            <a:r>
              <a:rPr lang="en-US" dirty="0" smtClean="0"/>
              <a:t>operations: push </a:t>
            </a:r>
            <a:r>
              <a:rPr lang="en-US" dirty="0"/>
              <a:t>and </a:t>
            </a:r>
            <a:r>
              <a:rPr lang="en-US" dirty="0" smtClean="0"/>
              <a:t>pop</a:t>
            </a:r>
            <a:endParaRPr lang="en-US" dirty="0"/>
          </a:p>
          <a:p>
            <a:r>
              <a:rPr lang="en-US" dirty="0" smtClean="0"/>
              <a:t>Push adds to the top of the stack, hiding anything else on the stack</a:t>
            </a:r>
          </a:p>
          <a:p>
            <a:r>
              <a:rPr lang="en-US" dirty="0" smtClean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5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</a:t>
            </a:r>
            <a:r>
              <a:rPr lang="en-US" dirty="0" smtClean="0"/>
              <a:t>order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</a:t>
            </a:r>
            <a:r>
              <a:rPr lang="en-US" dirty="0" smtClean="0"/>
              <a:t>addition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lower elements are </a:t>
            </a:r>
            <a:r>
              <a:rPr lang="en-US" sz="3200" dirty="0" smtClean="0"/>
              <a:t>those </a:t>
            </a:r>
            <a:r>
              <a:rPr lang="en-US" sz="3200" dirty="0"/>
              <a:t>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have </a:t>
            </a:r>
            <a:r>
              <a:rPr lang="en-US" sz="3200" dirty="0"/>
              <a:t>been in the </a:t>
            </a:r>
            <a:r>
              <a:rPr lang="en-US" sz="3200" dirty="0" smtClean="0"/>
              <a:t>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your </a:t>
            </a:r>
            <a:r>
              <a:rPr lang="en-US" altLang="en-US" dirty="0">
                <a:ea typeface="ヒラギノ角ゴ Pro W3"/>
                <a:cs typeface="ヒラギノ角ゴ Pro W3"/>
              </a:rPr>
              <a:t>program, the computer creates a stack for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call a </a:t>
            </a:r>
            <a:r>
              <a:rPr lang="en-US" altLang="en-US" dirty="0">
                <a:ea typeface="ヒラギノ角ゴ Pro W3"/>
                <a:cs typeface="ヒラギノ角ゴ Pro W3"/>
              </a:rPr>
              <a:t>function, the function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is pushed onto the top </a:t>
            </a:r>
            <a:r>
              <a:rPr lang="en-US" altLang="en-US" dirty="0">
                <a:ea typeface="ヒラギノ角ゴ Pro W3"/>
                <a:cs typeface="ヒラギノ角ゴ Pro W3"/>
              </a:rPr>
              <a:t>of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78768" y="2589213"/>
            <a:ext cx="1247775" cy="2844800"/>
            <a:chOff x="878768" y="2589213"/>
            <a:chExt cx="1247775" cy="28448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8946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94643" y="4646613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8090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78768" y="4810125"/>
              <a:ext cx="124777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Empty Stack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90068" y="2589213"/>
            <a:ext cx="1308100" cy="2844800"/>
            <a:chOff x="2390068" y="2589213"/>
            <a:chExt cx="1308100" cy="2844800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4059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05943" y="46466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3330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90068" y="4810125"/>
              <a:ext cx="13081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1: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Push:  main()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18643" y="43322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29930" y="2589213"/>
            <a:ext cx="1474788" cy="2844800"/>
            <a:chOff x="3829930" y="2589213"/>
            <a:chExt cx="1474788" cy="284480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845805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45805" y="46466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4772905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29930" y="4810125"/>
              <a:ext cx="1474788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2: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Push:  square()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858505" y="43322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58505" y="40274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square()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8438" y="2578100"/>
            <a:ext cx="1490662" cy="3432175"/>
            <a:chOff x="5278438" y="2578100"/>
            <a:chExt cx="1490662" cy="3432175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314243" y="25781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314243" y="46355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6241343" y="25781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278438" y="4748213"/>
              <a:ext cx="1490662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3: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Pop:  square()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returns a value.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method exits.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326943" y="4321175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35775" y="2538413"/>
            <a:ext cx="1490663" cy="3432175"/>
            <a:chOff x="6835775" y="2538413"/>
            <a:chExt cx="1490663" cy="3432175"/>
          </a:xfrm>
        </p:grpSpPr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871580" y="25384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871580" y="45958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7798680" y="25384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6835775" y="4708525"/>
              <a:ext cx="1490663" cy="126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 4: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Pop:  main()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returns a value.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method exits.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6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</a:t>
            </a:r>
            <a:r>
              <a:rPr lang="en-US" dirty="0" smtClean="0"/>
              <a:t>push </a:t>
            </a:r>
            <a:r>
              <a:rPr lang="en-US" dirty="0"/>
              <a:t>another </a:t>
            </a:r>
            <a:r>
              <a:rPr lang="en-US" dirty="0" smtClean="0"/>
              <a:t>call to the </a:t>
            </a:r>
            <a:r>
              <a:rPr lang="en-US" dirty="0"/>
              <a:t>function onto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</a:t>
            </a:r>
            <a:r>
              <a:rPr lang="en-US" dirty="0"/>
              <a:t>a simple way to visualize how recursion really </a:t>
            </a:r>
            <a:r>
              <a:rPr lang="en-US" dirty="0" smtClean="0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Python’s standard library</a:t>
            </a:r>
          </a:p>
          <a:p>
            <a:r>
              <a:rPr lang="en-US" dirty="0" smtClean="0"/>
              <a:t>Importing modules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“Random” numbers</a:t>
            </a:r>
          </a:p>
          <a:p>
            <a:pPr lvl="1"/>
            <a:r>
              <a:rPr lang="en-US" dirty="0" smtClean="0"/>
              <a:t>Pseudo randomness</a:t>
            </a:r>
          </a:p>
          <a:p>
            <a:pPr lvl="1"/>
            <a:r>
              <a:rPr lang="en-US" dirty="0" smtClean="0"/>
              <a:t>Seeding the RNG</a:t>
            </a:r>
            <a:endParaRPr lang="en-US" dirty="0"/>
          </a:p>
          <a:p>
            <a:pPr lvl="1"/>
            <a:r>
              <a:rPr lang="en-US" dirty="0" smtClean="0"/>
              <a:t>Generating random numbers/choices</a:t>
            </a:r>
          </a:p>
          <a:p>
            <a:pPr lvl="2"/>
            <a:r>
              <a:rPr lang="en-US" sz="2800" dirty="0" smtClean="0"/>
              <a:t>Three different methods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6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compute(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compute(intInput-1)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26166" y="3637895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Here’s the code again. </a:t>
            </a:r>
            <a:endParaRPr lang="en-US" sz="2400" dirty="0" smtClean="0">
              <a:latin typeface="+mj-lt"/>
              <a:cs typeface="Courier New" panose="02070309020205020404" pitchFamily="49" charset="0"/>
            </a:endParaRPr>
          </a:p>
          <a:p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Now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that we understand stacks, we can visualize the recursion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.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301027" y="5101205"/>
            <a:ext cx="258847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compute(9):</a:t>
            </a:r>
            <a:endParaRPr lang="en-US" altLang="en-US" sz="11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  </a:t>
            </a:r>
            <a:r>
              <a:rPr lang="en-US" altLang="en-US" sz="1100" b="1" dirty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9</a:t>
            </a:r>
            <a:endParaRPr lang="en-US" altLang="en-US" sz="1100" b="1" dirty="0">
              <a:solidFill>
                <a:srgbClr val="C0504D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800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 flipV="1">
            <a:off x="1981200" y="4734116"/>
            <a:ext cx="1447800" cy="55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3137654" y="5379599"/>
            <a:ext cx="2589291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compute(8):</a:t>
            </a:r>
            <a:endParaRPr lang="en-US" altLang="en-US" sz="11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    </a:t>
            </a:r>
            <a:r>
              <a:rPr lang="en-US" altLang="en-US" sz="1100" b="1" dirty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100" b="1" dirty="0" smtClean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8</a:t>
            </a:r>
            <a:endParaRPr lang="en-US" altLang="en-US" sz="1100" b="1" dirty="0">
              <a:solidFill>
                <a:srgbClr val="C0504D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1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1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-1</a:t>
            </a:r>
            <a:r>
              <a:rPr lang="en-US" altLang="en-US" sz="11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100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 flipV="1">
            <a:off x="4902200" y="4927469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6065822" y="5443728"/>
            <a:ext cx="254477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Inside 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compute(7):</a:t>
            </a:r>
            <a:endParaRPr lang="en-US" altLang="en-US" sz="12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print 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	</a:t>
            </a:r>
            <a:r>
              <a:rPr lang="en-US" altLang="en-US" sz="1200" b="1" dirty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  </a:t>
            </a:r>
            <a:r>
              <a:rPr lang="en-US" altLang="en-US" sz="1200" b="1" dirty="0" smtClean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  <a:sym typeface="Wingdings" panose="05000000000000000000" pitchFamily="2" charset="2"/>
              </a:rPr>
              <a:t>7</a:t>
            </a:r>
            <a:r>
              <a:rPr lang="en-US" altLang="en-US" sz="1200" b="1" dirty="0" smtClean="0">
                <a:solidFill>
                  <a:srgbClr val="C0504D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</a:t>
            </a:r>
            <a:endParaRPr lang="en-US" altLang="en-US" sz="1200" b="1" dirty="0">
              <a:solidFill>
                <a:srgbClr val="C0504D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if 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intInput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&gt; </a:t>
            </a: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2)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     </a:t>
            </a:r>
            <a:r>
              <a:rPr lang="en-US" alt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compute(intInput-1</a:t>
            </a:r>
            <a:r>
              <a:rPr lang="en-US" altLang="en-US" sz="12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);</a:t>
            </a: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990600" y="1938528"/>
            <a:ext cx="914400" cy="2057050"/>
            <a:chOff x="396875" y="1270000"/>
            <a:chExt cx="914400" cy="2057400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96875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96875" y="1270000"/>
              <a:ext cx="914400" cy="2057400"/>
              <a:chOff x="396875" y="1270000"/>
              <a:chExt cx="914400" cy="2057400"/>
            </a:xfrm>
          </p:grpSpPr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>
                <a:off x="396875" y="33274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V="1">
                <a:off x="1311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914400" y="3995578"/>
            <a:ext cx="1066800" cy="7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905000" y="3995578"/>
            <a:ext cx="1308100" cy="6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Push:  main()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2286000" y="1938528"/>
            <a:ext cx="927100" cy="2057050"/>
            <a:chOff x="1908175" y="1270000"/>
            <a:chExt cx="927100" cy="2057400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1908175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1908175" y="1270000"/>
              <a:ext cx="927100" cy="2057400"/>
              <a:chOff x="1908175" y="1270000"/>
              <a:chExt cx="927100" cy="2057400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9081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V="1">
                <a:off x="2835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1920875" y="3013075"/>
                <a:ext cx="914400" cy="31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solidFill>
                      <a:prstClr val="black"/>
                    </a:solidFill>
                    <a:ea typeface="ヒラギノ角ゴ Pro W3"/>
                    <a:cs typeface="ヒラギノ角ゴ Pro W3"/>
                  </a:rPr>
                  <a:t>main()</a:t>
                </a:r>
              </a:p>
            </p:txBody>
          </p:sp>
        </p:grpSp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3995578"/>
            <a:ext cx="147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compute(9)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3505200" y="1938528"/>
            <a:ext cx="927100" cy="2057050"/>
            <a:chOff x="3348038" y="1270000"/>
            <a:chExt cx="927100" cy="2057400"/>
          </a:xfrm>
        </p:grpSpPr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3480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3348038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42751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3360738" y="30130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360738" y="27492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6481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compute(8)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724400" y="1938528"/>
            <a:ext cx="927100" cy="2057050"/>
            <a:chOff x="4711700" y="1219200"/>
            <a:chExt cx="927100" cy="2057400"/>
          </a:xfrm>
        </p:grpSpPr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47117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47117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56388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47244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47244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47244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5943599" y="3995578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compute(7)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5943600" y="1938528"/>
            <a:ext cx="927100" cy="2057050"/>
            <a:chOff x="6096000" y="1219200"/>
            <a:chExt cx="927100" cy="2057400"/>
          </a:xfrm>
        </p:grpSpPr>
        <p:sp>
          <p:nvSpPr>
            <p:cNvPr id="40" name="Line 63"/>
            <p:cNvSpPr>
              <a:spLocks noChangeShapeType="1"/>
            </p:cNvSpPr>
            <p:nvPr/>
          </p:nvSpPr>
          <p:spPr bwMode="auto">
            <a:xfrm>
              <a:off x="60960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60960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 flipV="1">
              <a:off x="70231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61087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61087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compute(9)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61087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compute(8)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108700" y="2187794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compute(7)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7239000" y="3995578"/>
            <a:ext cx="17315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After returning</a:t>
            </a:r>
            <a:b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from compute(2)</a:t>
            </a:r>
            <a:b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pop everything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315200" y="1938528"/>
            <a:ext cx="927100" cy="2057050"/>
            <a:chOff x="7527925" y="1230313"/>
            <a:chExt cx="927100" cy="2057400"/>
          </a:xfrm>
        </p:grpSpPr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75279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>
              <a:off x="7527925" y="32877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 flipV="1">
              <a:off x="84550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6934200" y="3690830"/>
            <a:ext cx="438150" cy="3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…</a:t>
            </a: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 flipH="1" flipV="1">
            <a:off x="6661910" y="4736968"/>
            <a:ext cx="360681" cy="7067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5" grpId="0"/>
      <p:bldP spid="16" grpId="0"/>
      <p:bldP spid="23" grpId="0"/>
      <p:bldP spid="30" grpId="0"/>
      <p:bldP spid="38" grpId="0"/>
      <p:bldP spid="47" grpId="0"/>
      <p:bldP spid="52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“Cases” in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 smtClean="0"/>
              <a:t>At least one base case</a:t>
            </a:r>
          </a:p>
          <a:p>
            <a:pPr lvl="1"/>
            <a:r>
              <a:rPr lang="en-US" dirty="0" smtClean="0"/>
              <a:t>When a result is returned (or the function ends)</a:t>
            </a:r>
          </a:p>
          <a:p>
            <a:pPr lvl="1"/>
            <a:r>
              <a:rPr lang="en-US" dirty="0" smtClean="0"/>
              <a:t>“When to stop”</a:t>
            </a:r>
          </a:p>
          <a:p>
            <a:r>
              <a:rPr lang="en-US" dirty="0" smtClean="0"/>
              <a:t>At least one recursive case</a:t>
            </a:r>
          </a:p>
          <a:p>
            <a:pPr lvl="1"/>
            <a:r>
              <a:rPr lang="en-US" dirty="0" smtClean="0"/>
              <a:t>When the function is called again with new inputs</a:t>
            </a:r>
          </a:p>
          <a:p>
            <a:pPr lvl="1"/>
            <a:r>
              <a:rPr lang="en-US" dirty="0" smtClean="0"/>
              <a:t>“When to go (again)”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Terminology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3786433" y="2638719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case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3786433" y="3476919"/>
            <a:ext cx="1600200" cy="609600"/>
          </a:xfrm>
          <a:prstGeom prst="leftArrowCallout">
            <a:avLst>
              <a:gd name="adj1" fmla="val 25000"/>
              <a:gd name="adj2" fmla="val 25000"/>
              <a:gd name="adj3" fmla="val 437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recursive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496362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f(n + 1)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f(5)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We have a base case and a recursive case.  What's wrong?</a:t>
            </a:r>
          </a:p>
        </p:txBody>
      </p:sp>
    </p:spTree>
    <p:extLst>
      <p:ext uri="{BB962C8B-B14F-4D97-AF65-F5344CB8AC3E}">
        <p14:creationId xmlns:p14="http://schemas.microsoft.com/office/powerpoint/2010/main" val="351437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recursive case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should call the function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on a </a:t>
            </a:r>
            <a:r>
              <a:rPr lang="en-US" altLang="en-US" i="1" smtClean="0">
                <a:ea typeface="ＭＳ Ｐゴシック" panose="020B0600070205080204" pitchFamily="34" charset="-128"/>
              </a:rPr>
              <a:t>simpler input</a:t>
            </a:r>
            <a:r>
              <a:rPr lang="en-US" altLang="en-US" smtClean="0"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bringing us closer and closer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to the base case.</a:t>
            </a:r>
          </a:p>
        </p:txBody>
      </p:sp>
    </p:spTree>
    <p:extLst>
      <p:ext uri="{BB962C8B-B14F-4D97-AF65-F5344CB8AC3E}">
        <p14:creationId xmlns:p14="http://schemas.microsoft.com/office/powerpoint/2010/main" val="407783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1 + f(n - 1)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f(100)</a:t>
            </a:r>
          </a:p>
        </p:txBody>
      </p:sp>
    </p:spTree>
    <p:extLst>
      <p:ext uri="{BB962C8B-B14F-4D97-AF65-F5344CB8AC3E}">
        <p14:creationId xmlns:p14="http://schemas.microsoft.com/office/powerpoint/2010/main" val="143999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f(n):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n == 0: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n + f(n - 1)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f(2)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f(1)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f(0)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+ 2 + 1 + 0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59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4! = </a:t>
            </a:r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4 × 3 × 2 × 1 = 24</a:t>
            </a:r>
          </a:p>
        </p:txBody>
      </p:sp>
    </p:spTree>
    <p:extLst>
      <p:ext uri="{BB962C8B-B14F-4D97-AF65-F5344CB8AC3E}">
        <p14:creationId xmlns:p14="http://schemas.microsoft.com/office/powerpoint/2010/main" val="22850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41774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9!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362,880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Does anyone know the value of 10!  ?</a:t>
            </a:r>
          </a:p>
          <a:p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1826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9! =		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10! = 10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	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! = 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× (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That's a recursive definition!</a:t>
            </a:r>
          </a:p>
        </p:txBody>
      </p:sp>
    </p:spTree>
    <p:extLst>
      <p:ext uri="{BB962C8B-B14F-4D97-AF65-F5344CB8AC3E}">
        <p14:creationId xmlns:p14="http://schemas.microsoft.com/office/powerpoint/2010/main" val="10422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n * fact(n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526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did we do wrong?</a:t>
            </a:r>
          </a:p>
          <a:p>
            <a:endParaRPr lang="en-US" altLang="en-US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  <a:cs typeface="Tahoma" panose="020B0604030504040204" pitchFamily="34" charset="0"/>
              </a:rPr>
              <a:t>What is the base case for factorial?</a:t>
            </a:r>
          </a:p>
        </p:txBody>
      </p:sp>
    </p:spTree>
    <p:extLst>
      <p:ext uri="{BB962C8B-B14F-4D97-AF65-F5344CB8AC3E}">
        <p14:creationId xmlns:p14="http://schemas.microsoft.com/office/powerpoint/2010/main" val="26238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0885" cy="4517689"/>
          </a:xfrm>
        </p:spPr>
        <p:txBody>
          <a:bodyPr/>
          <a:lstStyle/>
          <a:p>
            <a:r>
              <a:rPr lang="en-US" dirty="0" smtClean="0"/>
              <a:t>Project 1 </a:t>
            </a:r>
            <a:r>
              <a:rPr lang="en-US" dirty="0" smtClean="0"/>
              <a:t>is/was </a:t>
            </a:r>
            <a:r>
              <a:rPr lang="en-US" dirty="0" smtClean="0"/>
              <a:t>due Wednesday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Homework 8 is/was released Wednesday night</a:t>
            </a:r>
          </a:p>
          <a:p>
            <a:pPr lvl="1"/>
            <a:r>
              <a:rPr lang="en-US" dirty="0" smtClean="0"/>
              <a:t>Last homework of the semester</a:t>
            </a:r>
          </a:p>
          <a:p>
            <a:pPr lvl="1"/>
            <a:r>
              <a:rPr lang="en-US" dirty="0" smtClean="0"/>
              <a:t>Due the Wednesday before Thanksgiving</a:t>
            </a:r>
          </a:p>
          <a:p>
            <a:pPr lvl="2"/>
            <a:r>
              <a:rPr lang="en-US" sz="2800" dirty="0" smtClean="0"/>
              <a:t>Plan ahead!</a:t>
            </a:r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introduce recursion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To </a:t>
            </a:r>
            <a:r>
              <a:rPr lang="en-US" dirty="0" smtClean="0"/>
              <a:t>better understand the concept of “stacks”</a:t>
            </a:r>
          </a:p>
          <a:p>
            <a:endParaRPr lang="en-US" dirty="0"/>
          </a:p>
          <a:p>
            <a:r>
              <a:rPr lang="en-US" dirty="0" smtClean="0"/>
              <a:t>To begin to learn how to “think recursively”</a:t>
            </a:r>
          </a:p>
          <a:p>
            <a:pPr lvl="1"/>
            <a:r>
              <a:rPr lang="en-US" sz="3200" dirty="0" smtClean="0"/>
              <a:t>To look at examples of recursive code</a:t>
            </a:r>
          </a:p>
          <a:p>
            <a:pPr lvl="1"/>
            <a:r>
              <a:rPr lang="en-US" sz="3200" dirty="0" smtClean="0"/>
              <a:t>Summation, factorial, etc.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</a:t>
            </a:r>
            <a:r>
              <a:rPr lang="en-US" b="1" i="1" dirty="0" smtClean="0"/>
              <a:t>recursion</a:t>
            </a:r>
            <a:r>
              <a:rPr lang="en-US" dirty="0" smtClean="0"/>
              <a:t>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81400" y="5453571"/>
            <a:ext cx="16002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compute()</a:t>
            </a: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Use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5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24961</TotalTime>
  <Words>977</Words>
  <Application>Microsoft Office PowerPoint</Application>
  <PresentationFormat>On-screen Show (4:3)</PresentationFormat>
  <Paragraphs>319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20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Stacks and Functions</vt:lpstr>
      <vt:lpstr>Stacks and Functions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</vt:lpstr>
      <vt:lpstr>Recursion</vt:lpstr>
      <vt:lpstr>Recursion</vt:lpstr>
      <vt:lpstr>Recursion</vt:lpstr>
      <vt:lpstr>Factorial</vt:lpstr>
      <vt:lpstr>Factorial</vt:lpstr>
      <vt:lpstr>Factorial</vt:lpstr>
      <vt:lpstr>Factorial</vt:lpstr>
      <vt:lpstr>Factorial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318</cp:revision>
  <dcterms:created xsi:type="dcterms:W3CDTF">2014-05-05T14:25:42Z</dcterms:created>
  <dcterms:modified xsi:type="dcterms:W3CDTF">2016-11-17T13:50:16Z</dcterms:modified>
</cp:coreProperties>
</file>